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71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69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19" userDrawn="1">
          <p15:clr>
            <a:srgbClr val="747775"/>
          </p15:clr>
        </p15:guide>
        <p15:guide id="2" pos="2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19"/>
        <p:guide pos="2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欢迎各位，今天我将向大家介绍我们公司的核心产品——半导体刻蚀硅材料。作为半导体制造过程中的关键耗材，我们的产品以其卓越的性能和精密的工艺，为全球领先的芯片制造商提供可靠支持。接下来，我将详细阐述我们的产品特性、技术优势以及应用范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介绍将分为七个部分。首先，我们将对产品进行一个整体概述。接着，会详细介绍我们的产品分类和核心技术参数。之后，我将重点阐述产品的四大特点和精密的生产工艺。最后，会介绍产品的适配范围以及我们完善的服务与支持体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来看产品概述。我们的产品是用于干法等离子刻蚀腔室的高纯硅耗材，是刻蚀机的核心部件。它通过精密加工和超净工艺制成，能够有效调控等离子分布，改善刻蚀均匀性，并显著降低污染。其核心价值在于保证工艺稳定、降低污染和延长使用寿命，是提升芯片制造良率的关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产品分类。我们的主要产品包括硅聚焦环、硅电极和硅内衬。硅聚焦环用于优化晶圆边缘的刻蚀效果；硅电极负责均匀分配工艺气体；而硅内衬则作为腔体的保护屏障。这三类产品共同构成了刻蚀工艺稳定运行的基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这是我们产品的核心技术参数。首先在基础性能上，我们的基材纯度极高，单晶硅达到8个9，从源头控制污染。同时，我们支持多种掺杂类型和全规格的电阻率定制，以满足不同设备的需求。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看表面性能参数。我们的产品平面度最高可达8微米，表面粗糙度低至0.1微米，这能有效减少颗粒吸附。我们对金属杂质进行严格管控，为客户提供零污染风险的工艺保障。此外，我们还支持碳化硅等增强型涂层定制，以提升产品的耐腐蚀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，我们的产品具有四大核心优势。首先是材料同源低污染，从根源保证了工艺的洁净。其次是等离子调控稳定，均匀的电场分布直接提升了良率。第三是五轴CNC精密成型，保证了极高的尺寸精度。最后是耐强等离子侵蚀，确保了设备的高利用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生产工艺覆盖了从长晶到最终包装的全过程。首先是在洁净车间里生长高纯度的单晶硅棒。然后，通过五轴CNC进行精密加工，形成所需的部件。接下来是研磨抛光，确保表面质量。最后，在超净环境中完成清洗和包装，确保产品在交付时处于最佳状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兼容性方面，我们的产品广泛适配全球主流的刻蚀设备，包括东京电子、应用材料、泛林等国际品牌，以及北方华创、中微等国内领先品牌。无论是逻辑芯片、存储芯片还是功率半导体的制造，我们的产品都能提供可靠支持，并且兼容8英寸和12英寸的晶圆尺寸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确的安装和使用是保证产品性能的关键。我们建议客户遵循标准操作规范：首先，所有操作都必须在洁净环境中进行。安装前要仔细核对产品信息。装配时要注意控制力矩，防止损坏。上机后，必须进行严格的工艺验证。最后，要定期监测产品状态，及时更换磨损部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关于储存和运输，我们要求产品必须存放在恒温恒湿的洁净仓库中，并采用真空密封包装。运输过程中要做好防震措施。产品的未开封保质期为12个月，开封后建议在30天内使用，以确保最佳性能。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质量是我们的生命线。我们建立了完善的质检体系，每一件产品都经过严格全检，并附带检测报告。同时，我们也提醒客户，硅是脆性材料，使用时需特别注意避免物理损伤，任何表面损伤都可能影响良率。更换耗材后，建议重新校准工艺参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服务不止于产品交付。我们提供全面的定制复刻服务，包括为老旧设备复刻配件。同时，我们的技术团队可以提供专业的工艺支持和现场服务。我们承诺，对于任何产品质量问题，都将提供高效的解决方案，确保客户的生产不受影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我的介绍到此结束，感谢各位的聆听。我们期待与您携手共赢，共同推动半导体产业的发展。如果您有任何问题或合作意向，请随时与我们联系。谢谢！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6" Type="http://schemas.openxmlformats.org/officeDocument/2006/relationships/notesSlide" Target="../notesSlides/notesSlide2.xml"/><Relationship Id="rId35" Type="http://schemas.openxmlformats.org/officeDocument/2006/relationships/slideLayout" Target="../slideLayouts/slideLayout12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3.jpeg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12.xml"/><Relationship Id="rId17" Type="http://schemas.openxmlformats.org/officeDocument/2006/relationships/tags" Target="../tags/tag42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12.png"/><Relationship Id="rId14" Type="http://schemas.openxmlformats.org/officeDocument/2006/relationships/tags" Target="../tags/tag54.xml"/><Relationship Id="rId13" Type="http://schemas.openxmlformats.org/officeDocument/2006/relationships/image" Target="../media/image11.png"/><Relationship Id="rId12" Type="http://schemas.openxmlformats.org/officeDocument/2006/relationships/tags" Target="../tags/tag53.xml"/><Relationship Id="rId11" Type="http://schemas.openxmlformats.org/officeDocument/2006/relationships/image" Target="../media/image10.png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1" Type="http://schemas.openxmlformats.org/officeDocument/2006/relationships/notesSlide" Target="../notesSlides/notesSlide4.xml"/><Relationship Id="rId20" Type="http://schemas.openxmlformats.org/officeDocument/2006/relationships/slideLayout" Target="../slideLayouts/slideLayout12.xml"/><Relationship Id="rId2" Type="http://schemas.openxmlformats.org/officeDocument/2006/relationships/tags" Target="../tags/tag55.xml"/><Relationship Id="rId19" Type="http://schemas.openxmlformats.org/officeDocument/2006/relationships/image" Target="../media/image16.png"/><Relationship Id="rId18" Type="http://schemas.openxmlformats.org/officeDocument/2006/relationships/image" Target="../media/image15.png"/><Relationship Id="rId17" Type="http://schemas.openxmlformats.org/officeDocument/2006/relationships/tags" Target="../tags/tag68.xml"/><Relationship Id="rId16" Type="http://schemas.openxmlformats.org/officeDocument/2006/relationships/image" Target="../media/image14.png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image" Target="../media/image13.jpeg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3" Type="http://schemas.openxmlformats.org/officeDocument/2006/relationships/tags" Target="../tags/tag70.xml"/><Relationship Id="rId24" Type="http://schemas.openxmlformats.org/officeDocument/2006/relationships/notesSlide" Target="../notesSlides/notesSlide5.xml"/><Relationship Id="rId23" Type="http://schemas.openxmlformats.org/officeDocument/2006/relationships/slideLayout" Target="../slideLayouts/slideLayout12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9.xml"/><Relationship Id="rId19" Type="http://schemas.openxmlformats.org/officeDocument/2006/relationships/image" Target="../media/image22.svg"/><Relationship Id="rId18" Type="http://schemas.openxmlformats.org/officeDocument/2006/relationships/image" Target="../media/image21.png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image" Target="../media/image20.svg"/><Relationship Id="rId11" Type="http://schemas.openxmlformats.org/officeDocument/2006/relationships/image" Target="../media/image19.png"/><Relationship Id="rId10" Type="http://schemas.openxmlformats.org/officeDocument/2006/relationships/tags" Target="../tags/tag75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3" Type="http://schemas.openxmlformats.org/officeDocument/2006/relationships/tags" Target="../tags/tag85.xml"/><Relationship Id="rId29" Type="http://schemas.openxmlformats.org/officeDocument/2006/relationships/notesSlide" Target="../notesSlides/notesSlide6.xml"/><Relationship Id="rId28" Type="http://schemas.openxmlformats.org/officeDocument/2006/relationships/slideLayout" Target="../slideLayouts/slideLayout12.xml"/><Relationship Id="rId27" Type="http://schemas.openxmlformats.org/officeDocument/2006/relationships/image" Target="../media/image32.svg"/><Relationship Id="rId26" Type="http://schemas.openxmlformats.org/officeDocument/2006/relationships/image" Target="../media/image31.png"/><Relationship Id="rId25" Type="http://schemas.openxmlformats.org/officeDocument/2006/relationships/tags" Target="../tags/tag99.xml"/><Relationship Id="rId24" Type="http://schemas.openxmlformats.org/officeDocument/2006/relationships/tags" Target="../tags/tag98.xml"/><Relationship Id="rId23" Type="http://schemas.openxmlformats.org/officeDocument/2006/relationships/image" Target="../media/image30.svg"/><Relationship Id="rId22" Type="http://schemas.openxmlformats.org/officeDocument/2006/relationships/image" Target="../media/image29.png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84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image" Target="../media/image28.svg"/><Relationship Id="rId16" Type="http://schemas.openxmlformats.org/officeDocument/2006/relationships/image" Target="../media/image27.png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image" Target="../media/image26.svg"/><Relationship Id="rId10" Type="http://schemas.openxmlformats.org/officeDocument/2006/relationships/image" Target="../media/image25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tags" Target="../tags/tag101.xml"/><Relationship Id="rId28" Type="http://schemas.openxmlformats.org/officeDocument/2006/relationships/notesSlide" Target="../notesSlides/notesSlide7.xml"/><Relationship Id="rId27" Type="http://schemas.openxmlformats.org/officeDocument/2006/relationships/slideLayout" Target="../slideLayouts/slideLayout12.xml"/><Relationship Id="rId26" Type="http://schemas.openxmlformats.org/officeDocument/2006/relationships/image" Target="../media/image41.png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image" Target="../media/image40.svg"/><Relationship Id="rId22" Type="http://schemas.openxmlformats.org/officeDocument/2006/relationships/image" Target="../media/image39.png"/><Relationship Id="rId21" Type="http://schemas.openxmlformats.org/officeDocument/2006/relationships/tags" Target="../tags/tag113.xml"/><Relationship Id="rId20" Type="http://schemas.openxmlformats.org/officeDocument/2006/relationships/tags" Target="../tags/tag112.xml"/><Relationship Id="rId2" Type="http://schemas.openxmlformats.org/officeDocument/2006/relationships/tags" Target="../tags/tag100.xml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image" Target="../media/image38.svg"/><Relationship Id="rId16" Type="http://schemas.openxmlformats.org/officeDocument/2006/relationships/image" Target="../media/image37.png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image" Target="../media/image36.svg"/><Relationship Id="rId10" Type="http://schemas.openxmlformats.org/officeDocument/2006/relationships/image" Target="../media/image35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135.xml"/><Relationship Id="rId2" Type="http://schemas.openxmlformats.org/officeDocument/2006/relationships/image" Target="../media/image44.jpeg"/><Relationship Id="rId19" Type="http://schemas.openxmlformats.org/officeDocument/2006/relationships/tags" Target="../tags/tag134.xml"/><Relationship Id="rId18" Type="http://schemas.openxmlformats.org/officeDocument/2006/relationships/image" Target="../media/image30.svg"/><Relationship Id="rId17" Type="http://schemas.openxmlformats.org/officeDocument/2006/relationships/image" Target="../media/image29.png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image" Target="../media/image48.svg"/><Relationship Id="rId11" Type="http://schemas.openxmlformats.org/officeDocument/2006/relationships/image" Target="../media/image47.png"/><Relationship Id="rId10" Type="http://schemas.openxmlformats.org/officeDocument/2006/relationships/tags" Target="../tags/tag129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54.svg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svg"/><Relationship Id="rId8" Type="http://schemas.openxmlformats.org/officeDocument/2006/relationships/image" Target="../media/image61.png"/><Relationship Id="rId7" Type="http://schemas.openxmlformats.org/officeDocument/2006/relationships/image" Target="../media/image60.svg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3" Type="http://schemas.openxmlformats.org/officeDocument/2006/relationships/tags" Target="../tags/tag137.xml"/><Relationship Id="rId21" Type="http://schemas.openxmlformats.org/officeDocument/2006/relationships/notesSlide" Target="../notesSlides/notesSlide13.xml"/><Relationship Id="rId20" Type="http://schemas.openxmlformats.org/officeDocument/2006/relationships/slideLayout" Target="../slideLayouts/slideLayout12.xml"/><Relationship Id="rId2" Type="http://schemas.openxmlformats.org/officeDocument/2006/relationships/tags" Target="../tags/tag136.xml"/><Relationship Id="rId19" Type="http://schemas.openxmlformats.org/officeDocument/2006/relationships/tags" Target="../tags/tag147.xml"/><Relationship Id="rId18" Type="http://schemas.openxmlformats.org/officeDocument/2006/relationships/tags" Target="../tags/tag146.xml"/><Relationship Id="rId17" Type="http://schemas.openxmlformats.org/officeDocument/2006/relationships/image" Target="../media/image68.svg"/><Relationship Id="rId16" Type="http://schemas.openxmlformats.org/officeDocument/2006/relationships/image" Target="../media/image67.png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image" Target="../media/image66.svg"/><Relationship Id="rId10" Type="http://schemas.openxmlformats.org/officeDocument/2006/relationships/image" Target="../media/image65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413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半导体刻蚀硅材料产品</a:t>
            </a:r>
            <a:r>
              <a:rPr lang="zh-CN" alt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说明书</a:t>
            </a:r>
            <a:endParaRPr lang="zh-CN" altLang="en-US" sz="48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556000" y="5143500"/>
            <a:ext cx="5080000" cy="254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ADBC1">
                  <a:alpha val="0"/>
                </a:srgbClr>
              </a:gs>
              <a:gs pos="50000">
                <a:srgbClr val="4ADBC1">
                  <a:alpha val="80000"/>
                </a:srgbClr>
              </a:gs>
              <a:gs pos="100000">
                <a:srgbClr val="4ADBC1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556006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北京中晶创芯半导体科技有限公司 </a:t>
            </a:r>
            <a:endParaRPr lang="en-US" sz="16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Beijing Jonkin Silicon Technology company Limted</a:t>
            </a:r>
            <a:endParaRPr lang="en-US" sz="1100"/>
          </a:p>
        </p:txBody>
      </p:sp>
      <p:sp>
        <p:nvSpPr>
          <p:cNvPr id="7" name="AutoShape 4"/>
          <p:cNvSpPr/>
          <p:nvPr/>
        </p:nvSpPr>
        <p:spPr>
          <a:xfrm>
            <a:off x="-69215" y="3429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Product Introduction of Semiconductor Etching Silicon Materials</a:t>
            </a:r>
            <a:endParaRPr lang="en-US" sz="24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0071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 / CONTENTS</a:t>
            </a:r>
            <a:endParaRPr lang="en-US" sz="1100"/>
          </a:p>
        </p:txBody>
      </p:sp>
      <p:grpSp>
        <p:nvGrpSpPr>
          <p:cNvPr id="73" name="组合 72"/>
          <p:cNvGrpSpPr/>
          <p:nvPr>
            <p:custDataLst>
              <p:tags r:id="rId2"/>
            </p:custDataLst>
          </p:nvPr>
        </p:nvGrpSpPr>
        <p:grpSpPr>
          <a:xfrm>
            <a:off x="1052830" y="1479550"/>
            <a:ext cx="10086527" cy="4872654"/>
            <a:chOff x="1658" y="2330"/>
            <a:chExt cx="15884" cy="7673"/>
          </a:xfrm>
        </p:grpSpPr>
        <p:sp>
          <p:nvSpPr>
            <p:cNvPr id="70" name="AutoShape 16"/>
            <p:cNvSpPr/>
            <p:nvPr>
              <p:custDataLst>
                <p:tags r:id="rId3"/>
              </p:custDataLst>
            </p:nvPr>
          </p:nvSpPr>
          <p:spPr>
            <a:xfrm>
              <a:off x="1658" y="8190"/>
              <a:ext cx="7753" cy="1796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4" name="AutoShape 4"/>
            <p:cNvSpPr/>
            <p:nvPr>
              <p:custDataLst>
                <p:tags r:id="rId4"/>
              </p:custDataLst>
            </p:nvPr>
          </p:nvSpPr>
          <p:spPr>
            <a:xfrm>
              <a:off x="1658" y="2330"/>
              <a:ext cx="7753" cy="1796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5" name="AutoShape 5"/>
            <p:cNvSpPr/>
            <p:nvPr>
              <p:custDataLst>
                <p:tags r:id="rId5"/>
              </p:custDataLst>
            </p:nvPr>
          </p:nvSpPr>
          <p:spPr>
            <a:xfrm>
              <a:off x="2031" y="2758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01</a:t>
              </a:r>
              <a:endParaRPr lang="en-US" sz="1100"/>
            </a:p>
          </p:txBody>
        </p:sp>
        <p:sp>
          <p:nvSpPr>
            <p:cNvPr id="6" name="AutoShape 6"/>
            <p:cNvSpPr/>
            <p:nvPr>
              <p:custDataLst>
                <p:tags r:id="rId6"/>
              </p:custDataLst>
            </p:nvPr>
          </p:nvSpPr>
          <p:spPr>
            <a:xfrm>
              <a:off x="3076" y="2614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产品概述 / Product Overview</a:t>
              </a:r>
              <a:endParaRPr lang="en-US" sz="1100"/>
            </a:p>
          </p:txBody>
        </p:sp>
        <p:sp>
          <p:nvSpPr>
            <p:cNvPr id="7" name="AutoShape 7"/>
            <p:cNvSpPr/>
            <p:nvPr>
              <p:custDataLst>
                <p:tags r:id="rId7"/>
              </p:custDataLst>
            </p:nvPr>
          </p:nvSpPr>
          <p:spPr>
            <a:xfrm>
              <a:off x="3076" y="3029"/>
              <a:ext cx="6051" cy="94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深入解析产品的核心定义、独特价值主张，以及在半导体制造领域的关键应用场景与市场定位。</a:t>
              </a:r>
              <a:endParaRPr lang="en-US" sz="1100"/>
            </a:p>
          </p:txBody>
        </p:sp>
        <p:sp>
          <p:nvSpPr>
            <p:cNvPr id="8" name="AutoShape 8"/>
            <p:cNvSpPr/>
            <p:nvPr>
              <p:custDataLst>
                <p:tags r:id="rId8"/>
              </p:custDataLst>
            </p:nvPr>
          </p:nvSpPr>
          <p:spPr>
            <a:xfrm>
              <a:off x="1658" y="4352"/>
              <a:ext cx="7753" cy="1685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9" name="AutoShape 9"/>
            <p:cNvSpPr/>
            <p:nvPr>
              <p:custDataLst>
                <p:tags r:id="rId9"/>
              </p:custDataLst>
            </p:nvPr>
          </p:nvSpPr>
          <p:spPr>
            <a:xfrm>
              <a:off x="2031" y="4707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02</a:t>
              </a:r>
              <a:endParaRPr lang="en-US" sz="1100"/>
            </a:p>
          </p:txBody>
        </p:sp>
        <p:sp>
          <p:nvSpPr>
            <p:cNvPr id="10" name="AutoShape 10"/>
            <p:cNvSpPr/>
            <p:nvPr>
              <p:custDataLst>
                <p:tags r:id="rId10"/>
              </p:custDataLst>
            </p:nvPr>
          </p:nvSpPr>
          <p:spPr>
            <a:xfrm>
              <a:off x="3076" y="4563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产品分类 / Product Classification</a:t>
              </a:r>
              <a:endParaRPr lang="en-US" sz="1100"/>
            </a:p>
          </p:txBody>
        </p:sp>
        <p:sp>
          <p:nvSpPr>
            <p:cNvPr id="11" name="AutoShape 11"/>
            <p:cNvSpPr/>
            <p:nvPr>
              <p:custDataLst>
                <p:tags r:id="rId11"/>
              </p:custDataLst>
            </p:nvPr>
          </p:nvSpPr>
          <p:spPr>
            <a:xfrm>
              <a:off x="3076" y="4989"/>
              <a:ext cx="6051" cy="94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涵盖硅聚焦环、硅电极、硅内衬等核心零部件，详细介绍各类产品的结构特性与功能用途。</a:t>
              </a:r>
              <a:endParaRPr lang="en-US" sz="1100"/>
            </a:p>
          </p:txBody>
        </p:sp>
        <p:sp>
          <p:nvSpPr>
            <p:cNvPr id="12" name="AutoShape 12"/>
            <p:cNvSpPr/>
            <p:nvPr>
              <p:custDataLst>
                <p:tags r:id="rId12"/>
              </p:custDataLst>
            </p:nvPr>
          </p:nvSpPr>
          <p:spPr>
            <a:xfrm>
              <a:off x="1658" y="6266"/>
              <a:ext cx="7753" cy="1678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3" name="AutoShape 13"/>
            <p:cNvSpPr/>
            <p:nvPr>
              <p:custDataLst>
                <p:tags r:id="rId13"/>
              </p:custDataLst>
            </p:nvPr>
          </p:nvSpPr>
          <p:spPr>
            <a:xfrm>
              <a:off x="2031" y="6639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03</a:t>
              </a:r>
              <a:endParaRPr lang="en-US" sz="1100"/>
            </a:p>
          </p:txBody>
        </p:sp>
        <p:sp>
          <p:nvSpPr>
            <p:cNvPr id="14" name="AutoShape 14"/>
            <p:cNvSpPr/>
            <p:nvPr>
              <p:custDataLst>
                <p:tags r:id="rId14"/>
              </p:custDataLst>
            </p:nvPr>
          </p:nvSpPr>
          <p:spPr>
            <a:xfrm>
              <a:off x="3076" y="6459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技术参数 / Technical Parameters</a:t>
              </a:r>
              <a:endParaRPr lang="en-US" sz="1100"/>
            </a:p>
          </p:txBody>
        </p:sp>
        <p:sp>
          <p:nvSpPr>
            <p:cNvPr id="15" name="AutoShape 15"/>
            <p:cNvSpPr/>
            <p:nvPr>
              <p:custDataLst>
                <p:tags r:id="rId15"/>
              </p:custDataLst>
            </p:nvPr>
          </p:nvSpPr>
          <p:spPr>
            <a:xfrm>
              <a:off x="3076" y="6885"/>
              <a:ext cx="6051" cy="94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详解产品的关键指标：包括超高纯度材质标准、微米级加工精度、平整度及表面粗糙度参数。</a:t>
              </a:r>
              <a:endParaRPr lang="en-US" sz="1100"/>
            </a:p>
          </p:txBody>
        </p:sp>
        <p:sp>
          <p:nvSpPr>
            <p:cNvPr id="16" name="AutoShape 16"/>
            <p:cNvSpPr/>
            <p:nvPr>
              <p:custDataLst>
                <p:tags r:id="rId16"/>
              </p:custDataLst>
            </p:nvPr>
          </p:nvSpPr>
          <p:spPr>
            <a:xfrm>
              <a:off x="9789" y="2330"/>
              <a:ext cx="7753" cy="1796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7" name="AutoShape 17"/>
            <p:cNvSpPr/>
            <p:nvPr>
              <p:custDataLst>
                <p:tags r:id="rId17"/>
              </p:custDataLst>
            </p:nvPr>
          </p:nvSpPr>
          <p:spPr>
            <a:xfrm>
              <a:off x="2049" y="8571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04</a:t>
              </a:r>
              <a:endParaRPr lang="en-US" sz="1100"/>
            </a:p>
          </p:txBody>
        </p:sp>
        <p:sp>
          <p:nvSpPr>
            <p:cNvPr id="20" name="AutoShape 20"/>
            <p:cNvSpPr/>
            <p:nvPr>
              <p:custDataLst>
                <p:tags r:id="rId18"/>
              </p:custDataLst>
            </p:nvPr>
          </p:nvSpPr>
          <p:spPr>
            <a:xfrm>
              <a:off x="9789" y="4349"/>
              <a:ext cx="7753" cy="1706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24" name="AutoShape 24"/>
            <p:cNvSpPr/>
            <p:nvPr>
              <p:custDataLst>
                <p:tags r:id="rId19"/>
              </p:custDataLst>
            </p:nvPr>
          </p:nvSpPr>
          <p:spPr>
            <a:xfrm>
              <a:off x="9789" y="6279"/>
              <a:ext cx="7753" cy="1705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25" name="AutoShape 25"/>
            <p:cNvSpPr/>
            <p:nvPr>
              <p:custDataLst>
                <p:tags r:id="rId20"/>
              </p:custDataLst>
            </p:nvPr>
          </p:nvSpPr>
          <p:spPr>
            <a:xfrm>
              <a:off x="10199" y="4671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06</a:t>
              </a:r>
              <a:endParaRPr lang="en-US" sz="1100"/>
            </a:p>
          </p:txBody>
        </p:sp>
        <p:sp>
          <p:nvSpPr>
            <p:cNvPr id="26" name="AutoShape 26"/>
            <p:cNvSpPr/>
            <p:nvPr>
              <p:custDataLst>
                <p:tags r:id="rId21"/>
              </p:custDataLst>
            </p:nvPr>
          </p:nvSpPr>
          <p:spPr>
            <a:xfrm>
              <a:off x="11207" y="4527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适配范围 / Application Scope</a:t>
              </a:r>
              <a:endParaRPr lang="en-US" sz="1100"/>
            </a:p>
          </p:txBody>
        </p:sp>
        <p:sp>
          <p:nvSpPr>
            <p:cNvPr id="27" name="AutoShape 27"/>
            <p:cNvSpPr/>
            <p:nvPr>
              <p:custDataLst>
                <p:tags r:id="rId22"/>
              </p:custDataLst>
            </p:nvPr>
          </p:nvSpPr>
          <p:spPr>
            <a:xfrm>
              <a:off x="11207" y="5022"/>
              <a:ext cx="6051" cy="851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广泛兼容国内外主流刻蚀、沉积设备，全面支持8-16英寸晶圆制造，适配多种先进半导体工艺。</a:t>
              </a:r>
              <a:endParaRPr lang="en-US" sz="1100"/>
            </a:p>
          </p:txBody>
        </p:sp>
        <p:sp>
          <p:nvSpPr>
            <p:cNvPr id="28" name="AutoShape 28"/>
            <p:cNvSpPr/>
            <p:nvPr>
              <p:custDataLst>
                <p:tags r:id="rId23"/>
              </p:custDataLst>
            </p:nvPr>
          </p:nvSpPr>
          <p:spPr>
            <a:xfrm>
              <a:off x="9789" y="8207"/>
              <a:ext cx="7753" cy="1796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0"/>
              </a:srgbClr>
            </a:solidFill>
            <a:ln w="12700" cap="flat" cmpd="sng">
              <a:solidFill>
                <a:srgbClr val="E5E7EB">
                  <a:alpha val="7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29" name="AutoShape 29"/>
            <p:cNvSpPr/>
            <p:nvPr>
              <p:custDataLst>
                <p:tags r:id="rId24"/>
              </p:custDataLst>
            </p:nvPr>
          </p:nvSpPr>
          <p:spPr>
            <a:xfrm>
              <a:off x="10236" y="6534"/>
              <a:ext cx="1135" cy="75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800" b="1" i="0" u="none" strike="noStrike">
                  <a:solidFill>
                    <a:srgbClr val="1F2937">
                      <a:alpha val="20000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07</a:t>
              </a:r>
              <a:endParaRPr lang="en-US" sz="1100"/>
            </a:p>
          </p:txBody>
        </p:sp>
        <p:sp>
          <p:nvSpPr>
            <p:cNvPr id="30" name="AutoShape 30"/>
            <p:cNvSpPr/>
            <p:nvPr>
              <p:custDataLst>
                <p:tags r:id="rId25"/>
              </p:custDataLst>
            </p:nvPr>
          </p:nvSpPr>
          <p:spPr>
            <a:xfrm>
              <a:off x="11244" y="6516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服务与支持 / Service &amp; Support</a:t>
              </a:r>
              <a:endParaRPr lang="en-US" sz="1100"/>
            </a:p>
          </p:txBody>
        </p:sp>
        <p:sp>
          <p:nvSpPr>
            <p:cNvPr id="31" name="AutoShape 31"/>
            <p:cNvSpPr/>
            <p:nvPr>
              <p:custDataLst>
                <p:tags r:id="rId26"/>
              </p:custDataLst>
            </p:nvPr>
          </p:nvSpPr>
          <p:spPr>
            <a:xfrm>
              <a:off x="11244" y="7012"/>
              <a:ext cx="6051" cy="851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提供专业安装指导、洁净储存方案、全流程质量检测及7×24小时快速响应的售后技术支持。</a:t>
              </a:r>
              <a:endParaRPr lang="en-US" sz="1100"/>
            </a:p>
          </p:txBody>
        </p:sp>
        <p:sp>
          <p:nvSpPr>
            <p:cNvPr id="71" name="AutoShape 18"/>
            <p:cNvSpPr/>
            <p:nvPr>
              <p:custDataLst>
                <p:tags r:id="rId27"/>
              </p:custDataLst>
            </p:nvPr>
          </p:nvSpPr>
          <p:spPr>
            <a:xfrm>
              <a:off x="3076" y="8357"/>
              <a:ext cx="6051" cy="492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1F2937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产品特点 / Product Features</a:t>
              </a:r>
              <a:endParaRPr lang="en-US" sz="1100"/>
            </a:p>
          </p:txBody>
        </p:sp>
        <p:sp>
          <p:nvSpPr>
            <p:cNvPr id="72" name="AutoShape 19"/>
            <p:cNvSpPr/>
            <p:nvPr>
              <p:custDataLst>
                <p:tags r:id="rId28"/>
              </p:custDataLst>
            </p:nvPr>
          </p:nvSpPr>
          <p:spPr>
            <a:xfrm>
              <a:off x="3076" y="8870"/>
              <a:ext cx="6051" cy="851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200" b="0" i="0" u="none" strike="noStrike">
                  <a:solidFill>
                    <a:srgbClr val="4B5563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具备极低颗粒污染、化学稳定性强、尺寸精度高、使用寿命长等核心优势，有效提升晶圆制造良率。</a:t>
              </a:r>
              <a:endParaRPr lang="en-US" sz="1100"/>
            </a:p>
          </p:txBody>
        </p:sp>
      </p:grpSp>
      <p:sp>
        <p:nvSpPr>
          <p:cNvPr id="74" name="AutoShape 21"/>
          <p:cNvSpPr/>
          <p:nvPr>
            <p:custDataLst>
              <p:tags r:id="rId29"/>
            </p:custDataLst>
          </p:nvPr>
        </p:nvSpPr>
        <p:spPr>
          <a:xfrm>
            <a:off x="6476845" y="1691491"/>
            <a:ext cx="720480" cy="4803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F2937">
                    <a:alpha val="2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75" name="AutoShape 22"/>
          <p:cNvSpPr/>
          <p:nvPr>
            <p:custDataLst>
              <p:tags r:id="rId30"/>
            </p:custDataLst>
          </p:nvPr>
        </p:nvSpPr>
        <p:spPr>
          <a:xfrm>
            <a:off x="7117314" y="1657201"/>
            <a:ext cx="3842558" cy="312208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生产工艺 / Manufacturing Process</a:t>
            </a:r>
            <a:endParaRPr lang="en-US" sz="1100"/>
          </a:p>
        </p:txBody>
      </p:sp>
      <p:sp>
        <p:nvSpPr>
          <p:cNvPr id="76" name="AutoShape 23"/>
          <p:cNvSpPr/>
          <p:nvPr>
            <p:custDataLst>
              <p:tags r:id="rId31"/>
            </p:custDataLst>
          </p:nvPr>
        </p:nvSpPr>
        <p:spPr>
          <a:xfrm>
            <a:off x="7117314" y="1960291"/>
            <a:ext cx="3842558" cy="5403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展示从高纯度硅棒切割、精密磨削、表面抛光到清洗封装的全流程标准化、自动化制造工艺。</a:t>
            </a:r>
            <a:endParaRPr lang="en-US" sz="1100"/>
          </a:p>
        </p:txBody>
      </p:sp>
      <p:sp>
        <p:nvSpPr>
          <p:cNvPr id="77" name="AutoShape 29"/>
          <p:cNvSpPr/>
          <p:nvPr>
            <p:custDataLst>
              <p:tags r:id="rId32"/>
            </p:custDataLst>
          </p:nvPr>
        </p:nvSpPr>
        <p:spPr>
          <a:xfrm>
            <a:off x="6499225" y="5351145"/>
            <a:ext cx="720480" cy="4803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F2937">
                    <a:alpha val="2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</a:t>
            </a:r>
            <a:endParaRPr lang="en-US" sz="1100"/>
          </a:p>
        </p:txBody>
      </p:sp>
      <p:sp>
        <p:nvSpPr>
          <p:cNvPr id="78" name="AutoShape 30"/>
          <p:cNvSpPr/>
          <p:nvPr>
            <p:custDataLst>
              <p:tags r:id="rId33"/>
            </p:custDataLst>
          </p:nvPr>
        </p:nvSpPr>
        <p:spPr>
          <a:xfrm>
            <a:off x="7139305" y="5339715"/>
            <a:ext cx="3842558" cy="312208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客户及市场定位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/ C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ustomers &amp; Market </a:t>
            </a:r>
            <a:endParaRPr lang="en-US" sz="1600" b="1" i="0" u="none" strike="noStrike">
              <a:solidFill>
                <a:srgbClr val="1F2937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9" name="AutoShape 31"/>
          <p:cNvSpPr/>
          <p:nvPr>
            <p:custDataLst>
              <p:tags r:id="rId34"/>
            </p:custDataLst>
          </p:nvPr>
        </p:nvSpPr>
        <p:spPr>
          <a:xfrm>
            <a:off x="7139305" y="5654675"/>
            <a:ext cx="3842558" cy="5403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2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合作中的客户群体以及开发中的客户；未来产品在市场中的定位及愿景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产品概述 / Product Overview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46" r="46"/>
          <a:stretch>
            <a:fillRect/>
          </a:stretch>
        </p:blipFill>
        <p:spPr>
          <a:xfrm>
            <a:off x="762000" y="1778000"/>
            <a:ext cx="4572000" cy="2857500"/>
          </a:xfrm>
          <a:prstGeom prst="roundRect">
            <a:avLst>
              <a:gd name="adj" fmla="val 5333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1F2937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82092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产品完美适配</a:t>
            </a: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国内北方华创、长鑫存储、中芯国际及国外</a:t>
            </a:r>
            <a:r>
              <a:rPr lang="en-US" altLang="zh-CN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SKY</a:t>
            </a: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海力士、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应用材料(AMAT)、东京电子(TEL)、泛林集团(Lam Research)等全球主流刻蚀设备，广泛应用于8英寸及12英寸</a:t>
            </a: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以上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晶圆的刻蚀工艺环节，是保障芯片制造良率的关键基础部件。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715000" y="1492250"/>
            <a:ext cx="584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采用高纯度单晶硅或多晶硅坯料，经长晶、精密机加工、化学研磨抛光及超净清洗等严苛工艺制成。作为刻蚀机的核心消耗件，它直接决定等离子体的分布形态，是实现高精度、高一致性晶圆刻蚀的核心保障。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715000" y="2943860"/>
            <a:ext cx="584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核心价值优势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5715000" y="3509010"/>
            <a:ext cx="5842000" cy="736600"/>
          </a:xfrm>
          <a:prstGeom prst="roundRect">
            <a:avLst>
              <a:gd name="adj" fmla="val 0"/>
            </a:avLst>
          </a:prstGeom>
          <a:solidFill>
            <a:srgbClr val="EFF6FF">
              <a:alpha val="60000"/>
            </a:srgbClr>
          </a:solidFill>
          <a:ln w="12700" cap="flat" cmpd="sng">
            <a:solidFill>
              <a:srgbClr val="BFDB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05500" y="370205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7"/>
            </p:custDataLst>
          </p:nvPr>
        </p:nvSpPr>
        <p:spPr>
          <a:xfrm>
            <a:off x="6350000" y="354965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工艺稳定 · 极致均匀</a:t>
            </a:r>
            <a:r>
              <a:rPr lang="zh-CN" alt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精准调控等离子体密度与能量分布，显著改善晶圆边缘刻蚀均匀性，提升芯片制造一致性。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8"/>
            </p:custDataLst>
          </p:nvPr>
        </p:nvSpPr>
        <p:spPr>
          <a:xfrm>
            <a:off x="5715000" y="4283710"/>
            <a:ext cx="5842000" cy="736600"/>
          </a:xfrm>
          <a:prstGeom prst="roundRect">
            <a:avLst>
              <a:gd name="adj" fmla="val 0"/>
            </a:avLst>
          </a:prstGeom>
          <a:solidFill>
            <a:srgbClr val="ECFDF5">
              <a:alpha val="60000"/>
            </a:srgbClr>
          </a:solidFill>
          <a:ln w="12700" cap="flat" cmpd="sng">
            <a:solidFill>
              <a:srgbClr val="A7F3D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5500" y="447675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>
            <p:custDataLst>
              <p:tags r:id="rId12"/>
            </p:custDataLst>
          </p:nvPr>
        </p:nvSpPr>
        <p:spPr>
          <a:xfrm>
            <a:off x="6350000" y="432435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超低污染 · 纯净制程</a:t>
            </a:r>
            <a:r>
              <a:rPr lang="zh-CN" alt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材质与晶圆同源，避免异质元素引入，大幅降低金属离子及微颗粒污染，从源头保障良率。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3"/>
            </p:custDataLst>
          </p:nvPr>
        </p:nvSpPr>
        <p:spPr>
          <a:xfrm>
            <a:off x="5715000" y="5058410"/>
            <a:ext cx="5842000" cy="736600"/>
          </a:xfrm>
          <a:prstGeom prst="roundRect">
            <a:avLst>
              <a:gd name="adj" fmla="val 0"/>
            </a:avLst>
          </a:prstGeom>
          <a:solidFill>
            <a:srgbClr val="FFFBEB">
              <a:alpha val="60000"/>
            </a:srgbClr>
          </a:solidFill>
          <a:ln w="12700" cap="flat" cmpd="sng">
            <a:solidFill>
              <a:srgbClr val="FDE68A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5500" y="525145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>
            <p:custDataLst>
              <p:tags r:id="rId17"/>
            </p:custDataLst>
          </p:nvPr>
        </p:nvSpPr>
        <p:spPr>
          <a:xfrm>
            <a:off x="6350000" y="509905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超长寿命 · 降本增效</a:t>
            </a:r>
            <a:r>
              <a:rPr lang="zh-CN" alt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具备卓越的抗等离子体轰击与物理溅射能力，损耗极低，有效延长耗材更换周期，降低生产成本。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产品分类 / Product Classification(I)</a:t>
            </a:r>
            <a:endParaRPr lang="en-US" sz="1100"/>
          </a:p>
        </p:txBody>
      </p:sp>
      <p:sp>
        <p:nvSpPr>
          <p:cNvPr id="5" name="AutoShape 4"/>
          <p:cNvSpPr/>
          <p:nvPr/>
        </p:nvSpPr>
        <p:spPr>
          <a:xfrm>
            <a:off x="762000" y="1524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</a:t>
            </a:r>
            <a:endParaRPr lang="en-US" sz="1500"/>
          </a:p>
        </p:txBody>
      </p:sp>
      <p:sp>
        <p:nvSpPr>
          <p:cNvPr id="6" name="AutoShape 5"/>
          <p:cNvSpPr/>
          <p:nvPr>
            <p:custDataLst>
              <p:tags r:id="rId1"/>
            </p:custDataLst>
          </p:nvPr>
        </p:nvSpPr>
        <p:spPr>
          <a:xfrm>
            <a:off x="762000" y="2476500"/>
            <a:ext cx="3429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7"/>
          <p:cNvSpPr/>
          <p:nvPr>
            <p:custDataLst>
              <p:tags r:id="rId2"/>
            </p:custDataLst>
          </p:nvPr>
        </p:nvSpPr>
        <p:spPr>
          <a:xfrm>
            <a:off x="1151890" y="477266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</a:t>
            </a:r>
            <a:r>
              <a:rPr lang="zh-CN" alt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硅棒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(Silicon rod)</a:t>
            </a:r>
            <a:endParaRPr lang="en-US" sz="1100"/>
          </a:p>
        </p:txBody>
      </p:sp>
      <p:sp>
        <p:nvSpPr>
          <p:cNvPr id="9" name="AutoShape 8"/>
          <p:cNvSpPr/>
          <p:nvPr>
            <p:custDataLst>
              <p:tags r:id="rId3"/>
            </p:custDataLst>
          </p:nvPr>
        </p:nvSpPr>
        <p:spPr>
          <a:xfrm>
            <a:off x="1164590" y="5233670"/>
            <a:ext cx="2679065" cy="6121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</a:t>
            </a:r>
            <a:r>
              <a:rPr lang="en-US" altLang="zh-CN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CZ</a:t>
            </a: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直拉法在专业长晶炉内拉制出来的硅棒，根据客户需求严控直径、电阻</a:t>
            </a: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区间及氧碳</a:t>
            </a: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含量。</a:t>
            </a:r>
            <a:endParaRPr lang="zh-CN" altLang="en-US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9"/>
          <p:cNvSpPr/>
          <p:nvPr>
            <p:custDataLst>
              <p:tags r:id="rId4"/>
            </p:custDataLst>
          </p:nvPr>
        </p:nvSpPr>
        <p:spPr>
          <a:xfrm>
            <a:off x="4381500" y="2476500"/>
            <a:ext cx="3429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1"/>
          <p:cNvSpPr/>
          <p:nvPr>
            <p:custDataLst>
              <p:tags r:id="rId5"/>
            </p:custDataLst>
          </p:nvPr>
        </p:nvSpPr>
        <p:spPr>
          <a:xfrm>
            <a:off x="4657090" y="477266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</a:t>
            </a:r>
            <a:r>
              <a:rPr lang="zh-CN" alt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硅筒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(Silicon l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iner)</a:t>
            </a:r>
            <a:endParaRPr lang="en-US" sz="1100"/>
          </a:p>
        </p:txBody>
      </p:sp>
      <p:sp>
        <p:nvSpPr>
          <p:cNvPr id="13" name="AutoShape 12"/>
          <p:cNvSpPr/>
          <p:nvPr>
            <p:custDataLst>
              <p:tags r:id="rId6"/>
            </p:custDataLst>
          </p:nvPr>
        </p:nvSpPr>
        <p:spPr>
          <a:xfrm>
            <a:off x="4508500" y="5045710"/>
            <a:ext cx="317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将硅棒根据客户要求通过截断设备加工成硅锭，使用套筒设备将硅锭加工成硅筒。</a:t>
            </a:r>
            <a:endParaRPr lang="zh-CN" altLang="en-US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3"/>
          <p:cNvSpPr/>
          <p:nvPr>
            <p:custDataLst>
              <p:tags r:id="rId7"/>
            </p:custDataLst>
          </p:nvPr>
        </p:nvSpPr>
        <p:spPr>
          <a:xfrm>
            <a:off x="8001000" y="2476500"/>
            <a:ext cx="3429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5"/>
          <p:cNvSpPr/>
          <p:nvPr>
            <p:custDataLst>
              <p:tags r:id="rId8"/>
            </p:custDataLst>
          </p:nvPr>
        </p:nvSpPr>
        <p:spPr>
          <a:xfrm>
            <a:off x="8288020" y="476123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硅</a:t>
            </a:r>
            <a:r>
              <a:rPr lang="zh-CN" alt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环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(Silicon R</a:t>
            </a: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ing)</a:t>
            </a:r>
            <a:endParaRPr lang="en-US" sz="1100"/>
          </a:p>
        </p:txBody>
      </p:sp>
      <p:sp>
        <p:nvSpPr>
          <p:cNvPr id="17" name="AutoShape 16"/>
          <p:cNvSpPr/>
          <p:nvPr>
            <p:custDataLst>
              <p:tags r:id="rId9"/>
            </p:custDataLst>
          </p:nvPr>
        </p:nvSpPr>
        <p:spPr>
          <a:xfrm>
            <a:off x="8128000" y="5045710"/>
            <a:ext cx="317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根据客户要求将初加工后的硅筒截断成硅环，检验外观合格后，硅部件的毛坯材料已</a:t>
            </a:r>
            <a:r>
              <a:rPr lang="zh-CN" altLang="en-US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成型。</a:t>
            </a:r>
            <a:endParaRPr lang="zh-CN" altLang="en-US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153160" y="2654300"/>
            <a:ext cx="2580640" cy="204025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64100" y="2646045"/>
            <a:ext cx="2482215" cy="192595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498840" y="2646045"/>
            <a:ext cx="2458085" cy="192659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1" name="AutoShape 4"/>
          <p:cNvSpPr/>
          <p:nvPr/>
        </p:nvSpPr>
        <p:spPr>
          <a:xfrm>
            <a:off x="889000" y="149098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我们提供</a:t>
            </a:r>
            <a:r>
              <a:rPr lang="zh-CN" alt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直径</a:t>
            </a:r>
            <a:r>
              <a:rPr lang="en-US" altLang="zh-CN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300mm—630mm</a:t>
            </a: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全系列刻蚀硅耗材，</a:t>
            </a:r>
            <a:r>
              <a:rPr lang="zh-CN" alt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产品类别</a:t>
            </a: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覆盖刻蚀工艺的核心环节，满足不同半导体设备与制造工艺</a:t>
            </a:r>
            <a:r>
              <a:rPr lang="zh-CN" alt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</a:t>
            </a: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需求，为芯片制造的良率与一致性提供坚实保障。</a:t>
            </a:r>
            <a:endParaRPr lang="en-US" sz="1500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产品分类 / Product Classification(II)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8115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我们的产品主要应用于半导体刻蚀设备，可根据产品规格和类别进行加工成聚焦环、排气环、遮挡环、连接环、填充环等硅环产品，也涵盖硅舟、硅电极、喷淋头等产品需求。</a:t>
            </a:r>
            <a:endParaRPr lang="en-US" sz="1500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  <a:defRPr/>
            </a:pPr>
            <a:endParaRPr lang="en-US" sz="1500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2"/>
            </p:custDataLst>
          </p:nvPr>
        </p:nvGrpSpPr>
        <p:grpSpPr>
          <a:xfrm>
            <a:off x="5500370" y="4547310"/>
            <a:ext cx="5886295" cy="1270560"/>
            <a:chOff x="1400" y="7258"/>
            <a:chExt cx="15500" cy="2342"/>
          </a:xfrm>
        </p:grpSpPr>
        <p:sp>
          <p:nvSpPr>
            <p:cNvPr id="7" name="AutoShape 7"/>
            <p:cNvSpPr/>
            <p:nvPr>
              <p:custDataLst>
                <p:tags r:id="rId3"/>
              </p:custDataLst>
            </p:nvPr>
          </p:nvSpPr>
          <p:spPr>
            <a:xfrm>
              <a:off x="1400" y="7300"/>
              <a:ext cx="5000" cy="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01 硅聚焦环 (Focus Ring)</a:t>
              </a:r>
              <a:endParaRPr lang="en-US" sz="10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  <p:sp>
          <p:nvSpPr>
            <p:cNvPr id="8" name="AutoShape 8"/>
            <p:cNvSpPr/>
            <p:nvPr>
              <p:custDataLst>
                <p:tags r:id="rId4"/>
              </p:custDataLst>
            </p:nvPr>
          </p:nvSpPr>
          <p:spPr>
            <a:xfrm>
              <a:off x="1400" y="8000"/>
              <a:ext cx="5000" cy="1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功能：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布置于晶圆外围，均衡边缘电场与等离子鞘层，消除边缘刻蚀偏差。</a:t>
              </a:r>
              <a:endParaRPr lang="en-US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0" indent="0" algn="l">
                <a:lnSpc>
                  <a:spcPct val="108000"/>
                </a:lnSpc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价值：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提升整体刻蚀均匀性，是确保芯片制造一致性与良率的关键。</a:t>
              </a:r>
              <a:endParaRPr lang="en-US" sz="1000" b="0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  <p:sp>
          <p:nvSpPr>
            <p:cNvPr id="11" name="AutoShape 11"/>
            <p:cNvSpPr/>
            <p:nvPr>
              <p:custDataLst>
                <p:tags r:id="rId5"/>
              </p:custDataLst>
            </p:nvPr>
          </p:nvSpPr>
          <p:spPr>
            <a:xfrm>
              <a:off x="6710" y="7300"/>
              <a:ext cx="5000" cy="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02 硅电极 (Showerhead)</a:t>
              </a:r>
              <a:endParaRPr lang="en-US" sz="10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  <p:sp>
          <p:nvSpPr>
            <p:cNvPr id="12" name="AutoShape 12"/>
            <p:cNvSpPr/>
            <p:nvPr>
              <p:custDataLst>
                <p:tags r:id="rId6"/>
              </p:custDataLst>
            </p:nvPr>
          </p:nvSpPr>
          <p:spPr>
            <a:xfrm>
              <a:off x="6710" y="8000"/>
              <a:ext cx="5000" cy="1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功能：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采用精密微孔结构，负责射频导电传输与工艺气体的均匀分配。</a:t>
              </a:r>
              <a:endParaRPr lang="en-US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0" indent="0" algn="l">
                <a:lnSpc>
                  <a:spcPct val="108000"/>
                </a:lnSpc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价值：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保障反应气体分布均匀，稳定等离子体状态，实现高精度刻蚀</a:t>
              </a:r>
              <a:r>
                <a:rPr lang="en-US" sz="1000" b="0" i="0" u="none" strike="noStrike">
                  <a:solidFill>
                    <a:srgbClr val="374151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。</a:t>
              </a:r>
              <a:endParaRPr lang="en-US" sz="10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  <p:sp>
          <p:nvSpPr>
            <p:cNvPr id="15" name="AutoShape 15"/>
            <p:cNvSpPr/>
            <p:nvPr>
              <p:custDataLst>
                <p:tags r:id="rId7"/>
              </p:custDataLst>
            </p:nvPr>
          </p:nvSpPr>
          <p:spPr>
            <a:xfrm>
              <a:off x="11900" y="7258"/>
              <a:ext cx="5000" cy="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03 硅内衬 (Silicon Liner)</a:t>
              </a:r>
              <a:endParaRPr lang="en-US" sz="10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  <p:sp>
          <p:nvSpPr>
            <p:cNvPr id="16" name="AutoShape 16"/>
            <p:cNvSpPr/>
            <p:nvPr>
              <p:custDataLst>
                <p:tags r:id="rId8"/>
              </p:custDataLst>
            </p:nvPr>
          </p:nvSpPr>
          <p:spPr>
            <a:xfrm>
              <a:off x="11900" y="7958"/>
              <a:ext cx="5000" cy="1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08000"/>
                </a:lnSpc>
                <a:defRPr/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功能：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作为反应腔保护屏障，隔绝等离子体对腔室金属本体的直接腐蚀。</a:t>
              </a:r>
              <a:endParaRPr lang="en-US" sz="1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0" indent="0" algn="l">
                <a:lnSpc>
                  <a:spcPct val="108000"/>
                </a:lnSpc>
              </a:pPr>
              <a:r>
                <a:rPr lang="en-US" sz="1000" b="1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价值：</a:t>
              </a:r>
              <a:r>
                <a:rPr lang="en-US" sz="1000" b="0" i="0" u="none" strike="noStrike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延长设备腔体使用寿命，减少维护频次与停机时间，降低生产成本</a:t>
              </a:r>
              <a:r>
                <a:rPr lang="en-US" sz="1000" b="0" i="0" u="none" strike="noStrike">
                  <a:solidFill>
                    <a:srgbClr val="374151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。</a:t>
              </a:r>
              <a:endParaRPr lang="en-US" sz="10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9"/>
            </p:custDataLst>
          </p:nvPr>
        </p:nvGrpSpPr>
        <p:grpSpPr>
          <a:xfrm>
            <a:off x="5499735" y="2364105"/>
            <a:ext cx="5866130" cy="2058035"/>
            <a:chOff x="1200" y="3900"/>
            <a:chExt cx="16800" cy="5800"/>
          </a:xfrm>
        </p:grpSpPr>
        <p:sp>
          <p:nvSpPr>
            <p:cNvPr id="5" name="AutoShape 5"/>
            <p:cNvSpPr/>
            <p:nvPr>
              <p:custDataLst>
                <p:tags r:id="rId10"/>
              </p:custDataLst>
            </p:nvPr>
          </p:nvSpPr>
          <p:spPr>
            <a:xfrm>
              <a:off x="1200" y="3900"/>
              <a:ext cx="5400" cy="580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60000"/>
              </a:srgbClr>
            </a:solidFill>
            <a:ln w="12700" cap="flat" cmpd="sng">
              <a:solidFill>
                <a:srgbClr val="D1D5DB">
                  <a:alpha val="8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9" name="AutoShape 9"/>
            <p:cNvSpPr/>
            <p:nvPr>
              <p:custDataLst>
                <p:tags r:id="rId11"/>
              </p:custDataLst>
            </p:nvPr>
          </p:nvSpPr>
          <p:spPr>
            <a:xfrm>
              <a:off x="6900" y="3900"/>
              <a:ext cx="5400" cy="580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60000"/>
              </a:srgbClr>
            </a:solidFill>
            <a:ln w="12700" cap="flat" cmpd="sng">
              <a:solidFill>
                <a:srgbClr val="D1D5DB">
                  <a:alpha val="8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pic>
          <p:nvPicPr>
            <p:cNvPr id="10" name="Picture 1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/>
            <a:stretch>
              <a:fillRect/>
            </a:stretch>
          </p:blipFill>
          <p:spPr>
            <a:xfrm>
              <a:off x="7258" y="4358"/>
              <a:ext cx="4639" cy="4900"/>
            </a:xfrm>
            <a:prstGeom prst="rect">
              <a:avLst/>
            </a:prstGeom>
            <a:noFill/>
            <a:ln w="25400" cap="flat" cmpd="sng">
              <a:noFill/>
              <a:prstDash val="solid"/>
              <a:round/>
            </a:ln>
          </p:spPr>
        </p:pic>
        <p:sp>
          <p:nvSpPr>
            <p:cNvPr id="13" name="AutoShape 13"/>
            <p:cNvSpPr/>
            <p:nvPr>
              <p:custDataLst>
                <p:tags r:id="rId14"/>
              </p:custDataLst>
            </p:nvPr>
          </p:nvSpPr>
          <p:spPr>
            <a:xfrm>
              <a:off x="12600" y="3900"/>
              <a:ext cx="5400" cy="580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60000"/>
              </a:srgbClr>
            </a:solidFill>
            <a:ln w="12700" cap="flat" cmpd="sng">
              <a:solidFill>
                <a:srgbClr val="D1D5DB">
                  <a:alpha val="8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575" y="4358"/>
              <a:ext cx="4641" cy="495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12941" y="4360"/>
              <a:ext cx="4681" cy="4869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0885" y="2364105"/>
            <a:ext cx="4664075" cy="207200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  <a:effectLst>
            <a:softEdge rad="31750"/>
          </a:effectLst>
        </p:spPr>
      </p:pic>
      <p:sp>
        <p:nvSpPr>
          <p:cNvPr id="21" name="AutoShape 4"/>
          <p:cNvSpPr/>
          <p:nvPr/>
        </p:nvSpPr>
        <p:spPr>
          <a:xfrm>
            <a:off x="762000" y="4518660"/>
            <a:ext cx="4365625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zh-CN" alt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半导体刻蚀硅材料</a:t>
            </a:r>
            <a:r>
              <a:rPr lang="zh-CN" alt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终端应用</a:t>
            </a:r>
            <a:r>
              <a:rPr lang="zh-CN" alt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领域</a:t>
            </a:r>
            <a:endParaRPr lang="zh-CN" altLang="en-US" sz="1500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0" indent="0" algn="ctr">
              <a:lnSpc>
                <a:spcPct val="117000"/>
              </a:lnSpc>
              <a:defRPr/>
            </a:pPr>
            <a:r>
              <a:rPr lang="en-US" altLang="zh-CN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End-user application</a:t>
            </a:r>
            <a:endParaRPr lang="en-US" altLang="zh-CN" sz="1500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技术参数 / Technical Parameters (I)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我们的产品在关键指标上达到行业领先水平，从核心材质纯度到精密加工尺寸，每一项参数均经过严苛工艺管控，确保为下游半导体与光伏制造提供稳定、高一致性的优质基材。</a:t>
            </a:r>
            <a:endParaRPr lang="en-US" sz="1100"/>
          </a:p>
        </p:txBody>
      </p: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30480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302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1473200" y="3302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超高硅纯度标准</a:t>
            </a:r>
            <a:endParaRPr lang="en-US" sz="1100"/>
          </a:p>
        </p:txBody>
      </p:sp>
      <p:cxnSp>
        <p:nvCxnSpPr>
          <p:cNvPr id="8" name="Connector 8"/>
          <p:cNvCxnSpPr/>
          <p:nvPr>
            <p:custDataLst>
              <p:tags r:id="rId7"/>
            </p:custDataLst>
          </p:nvPr>
        </p:nvCxnSpPr>
        <p:spPr>
          <a:xfrm rot="-15211">
            <a:off x="1016014" y="386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1016000" y="4064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单晶硅纯度优于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8N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，多晶硅纯度不低于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6N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。通过多道提纯工艺严格把控杂质含量至ppb级，从源头保障晶体结构的完整性与优异的电学性能稳定性。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9"/>
            </p:custDataLst>
          </p:nvPr>
        </p:nvSpPr>
        <p:spPr>
          <a:xfrm>
            <a:off x="4406900" y="30480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60900" y="3302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>
            <p:custDataLst>
              <p:tags r:id="rId13"/>
            </p:custDataLst>
          </p:nvPr>
        </p:nvSpPr>
        <p:spPr>
          <a:xfrm>
            <a:off x="5118100" y="3302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多元化掺杂定制</a:t>
            </a:r>
            <a:endParaRPr lang="en-US" sz="1100"/>
          </a:p>
        </p:txBody>
      </p:sp>
      <p:cxnSp>
        <p:nvCxnSpPr>
          <p:cNvPr id="13" name="Connector 13"/>
          <p:cNvCxnSpPr/>
          <p:nvPr>
            <p:custDataLst>
              <p:tags r:id="rId14"/>
            </p:custDataLst>
          </p:nvPr>
        </p:nvCxnSpPr>
        <p:spPr>
          <a:xfrm rot="-15211">
            <a:off x="4660914" y="386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>
            <p:custDataLst>
              <p:tags r:id="rId15"/>
            </p:custDataLst>
          </p:nvPr>
        </p:nvSpPr>
        <p:spPr>
          <a:xfrm>
            <a:off x="4660900" y="4064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P型（硼掺杂）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与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N型（磷掺杂）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灵活定制。可根据器件设计需求，精准调整掺杂浓度梯度与均匀分布，完美适配高效光伏与各类半导体器件场景。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6"/>
            </p:custDataLst>
          </p:nvPr>
        </p:nvSpPr>
        <p:spPr>
          <a:xfrm>
            <a:off x="8051800" y="3048000"/>
            <a:ext cx="3378200" cy="298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05800" y="33020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>
            <p:custDataLst>
              <p:tags r:id="rId20"/>
            </p:custDataLst>
          </p:nvPr>
        </p:nvSpPr>
        <p:spPr>
          <a:xfrm>
            <a:off x="8763000" y="3302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全规格电阻率调控</a:t>
            </a:r>
            <a:endParaRPr lang="en-US" sz="1100"/>
          </a:p>
        </p:txBody>
      </p:sp>
      <p:cxnSp>
        <p:nvCxnSpPr>
          <p:cNvPr id="18" name="Connector 18"/>
          <p:cNvCxnSpPr/>
          <p:nvPr>
            <p:custDataLst>
              <p:tags r:id="rId21"/>
            </p:custDataLst>
          </p:nvPr>
        </p:nvCxnSpPr>
        <p:spPr>
          <a:xfrm rot="-15211">
            <a:off x="8305814" y="3867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>
            <p:custDataLst>
              <p:tags r:id="rId22"/>
            </p:custDataLst>
          </p:nvPr>
        </p:nvSpPr>
        <p:spPr>
          <a:xfrm>
            <a:off x="8305800" y="40640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覆盖低阻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（&lt;0.02 Ω·cm）、中阻（1~4 Ω·cm）及高阻（60~90 Ω·cm）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多档位。可按需精准匹配功率器件、集成电路及传感器等不同应用对基材电阻的差异化需求。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技术参数 / Technical Parameters (II)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778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E5E7EB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20066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>
            <p:custDataLst>
              <p:tags r:id="rId6"/>
            </p:custDataLst>
          </p:nvPr>
        </p:nvSpPr>
        <p:spPr>
          <a:xfrm>
            <a:off x="1549400" y="20066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微米级尺寸公差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1016000" y="24765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加工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精度</a:t>
            </a: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可控制在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±0.05mm</a:t>
            </a:r>
            <a:r>
              <a:rPr lang="zh-CN" alt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以内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，极致的尺寸一致性确保器件封装与组装的高良率，为精密制造提供坚实基础。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6223000" y="1778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E5E7EB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7000" y="20066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12"/>
            </p:custDataLst>
          </p:nvPr>
        </p:nvSpPr>
        <p:spPr>
          <a:xfrm>
            <a:off x="7010400" y="202946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超平整表面精度</a:t>
            </a:r>
            <a:r>
              <a:rPr lang="en-US" sz="1100" b="1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600" b="1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Flatness</a:t>
            </a:r>
            <a:endParaRPr lang="en-US" sz="1600"/>
          </a:p>
        </p:txBody>
      </p:sp>
      <p:sp>
        <p:nvSpPr>
          <p:cNvPr id="11" name="AutoShape 11"/>
          <p:cNvSpPr/>
          <p:nvPr>
            <p:custDataLst>
              <p:tags r:id="rId13"/>
            </p:custDataLst>
          </p:nvPr>
        </p:nvSpPr>
        <p:spPr>
          <a:xfrm>
            <a:off x="6477000" y="24765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整体平面度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≤15μm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，高端制程版可降至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≤8μm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，有效抑制晶圆翘曲，提升光刻与键合工艺的对位精度与成品质量。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4"/>
            </p:custDataLst>
          </p:nvPr>
        </p:nvSpPr>
        <p:spPr>
          <a:xfrm>
            <a:off x="762000" y="3683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E5E7EB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6000" y="39116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8"/>
            </p:custDataLst>
          </p:nvPr>
        </p:nvSpPr>
        <p:spPr>
          <a:xfrm>
            <a:off x="1549400" y="39116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原子级表面光洁度 </a:t>
            </a:r>
            <a:r>
              <a:rPr lang="en-US" sz="1600" b="1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Surface Roughness</a:t>
            </a:r>
            <a:endParaRPr lang="en-US" sz="1600"/>
          </a:p>
        </p:txBody>
      </p:sp>
      <p:sp>
        <p:nvSpPr>
          <p:cNvPr id="15" name="AutoShape 15"/>
          <p:cNvSpPr/>
          <p:nvPr>
            <p:custDataLst>
              <p:tags r:id="rId19"/>
            </p:custDataLst>
          </p:nvPr>
        </p:nvSpPr>
        <p:spPr>
          <a:xfrm>
            <a:off x="1016000" y="43815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普通面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Ra≤0.4μm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，精密抛光面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Ra≤0.1μm，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超光滑表面显著降低界面态密度，减少颗粒吸附，保障器件长期稳定性。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20"/>
            </p:custDataLst>
          </p:nvPr>
        </p:nvSpPr>
        <p:spPr>
          <a:xfrm>
            <a:off x="6223000" y="3683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E5E7EB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77000" y="39116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>
            <p:custDataLst>
              <p:tags r:id="rId24"/>
            </p:custDataLst>
          </p:nvPr>
        </p:nvSpPr>
        <p:spPr>
          <a:xfrm>
            <a:off x="7010400" y="39116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800" b="1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</a:t>
            </a:r>
            <a:r>
              <a:rPr lang="en-US" sz="1800" b="1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 Surface Engineering</a:t>
            </a:r>
            <a:endParaRPr lang="en-US" sz="1100"/>
          </a:p>
        </p:txBody>
      </p:sp>
      <p:sp>
        <p:nvSpPr>
          <p:cNvPr id="19" name="AutoShape 19"/>
          <p:cNvSpPr/>
          <p:nvPr>
            <p:custDataLst>
              <p:tags r:id="rId25"/>
            </p:custDataLst>
          </p:nvPr>
        </p:nvSpPr>
        <p:spPr>
          <a:xfrm>
            <a:off x="6477000" y="43815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3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零缺陷表面，</a:t>
            </a:r>
            <a:r>
              <a:rPr lang="en-US" sz="13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确保无裂纹、崩边及划痕，并可根据客户工艺需求定制增强型耐腐蚀涂层，满足严苛刻蚀环境要求。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5245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F0FDF4">
              <a:alpha val="60000"/>
            </a:srgbClr>
          </a:solidFill>
          <a:ln w="12700" cap="flat" cmpd="sng">
            <a:solidFill>
              <a:srgbClr val="BBF7D0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16000" y="5803900"/>
            <a:ext cx="457200" cy="4572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651000" y="5689600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严苛金属杂质管控 </a:t>
            </a:r>
            <a:r>
              <a:rPr lang="en-US" sz="1600" b="1">
                <a:solidFill>
                  <a:srgbClr val="1580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Metallic Impurities</a:t>
            </a:r>
            <a:r>
              <a:rPr lang="en-US" sz="1600" b="1" i="0" u="none" strike="noStrike">
                <a:solidFill>
                  <a:srgbClr val="1580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sz="1400" b="0" i="0" u="none" strike="noStrike">
                <a:solidFill>
                  <a:srgbClr val="16653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 Fe、Cu、Al、Na、Cr 等痕量金属实施 ppb 级严格管控，从原料筛选到制程环境全流程百级净化，从源头杜绝重金属污染风险，确保产品的超高纯度与可靠性。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产品特点 / Product Features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4911725"/>
            <a:ext cx="330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依托高品质硅基材料，通过精密制造工艺打造，从源头保障半导体制造的稳定性与洁净度，为先进制程芯片量产筑牢坚实基础。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4572000" y="1905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2500" y="2095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5181600" y="20828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材料同源低污染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7"/>
            </p:custDataLst>
          </p:nvPr>
        </p:nvSpPr>
        <p:spPr>
          <a:xfrm>
            <a:off x="4762500" y="2363470"/>
            <a:ext cx="3238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部件与晶圆材质高度一致，等离子环境下副产物相容性极佳，从根源上大幅降低金属颗粒污染风险，确保工艺洁净度。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8"/>
            </p:custDataLst>
          </p:nvPr>
        </p:nvSpPr>
        <p:spPr>
          <a:xfrm>
            <a:off x="8191500" y="1905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2000" y="2095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>
            <p:custDataLst>
              <p:tags r:id="rId12"/>
            </p:custDataLst>
          </p:nvPr>
        </p:nvSpPr>
        <p:spPr>
          <a:xfrm>
            <a:off x="8801100" y="20828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等离子调控稳定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13"/>
            </p:custDataLst>
          </p:nvPr>
        </p:nvSpPr>
        <p:spPr>
          <a:xfrm>
            <a:off x="8382000" y="2363470"/>
            <a:ext cx="3238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电阻率均匀可控，保障刻蚀腔内电场分布稳定，有效改善晶圆边缘刻蚀均匀性，减少微负载效应，显著提升芯片良率。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4"/>
            </p:custDataLst>
          </p:nvPr>
        </p:nvSpPr>
        <p:spPr>
          <a:xfrm>
            <a:off x="4572000" y="40005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62500" y="4191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>
            <p:custDataLst>
              <p:tags r:id="rId18"/>
            </p:custDataLst>
          </p:nvPr>
        </p:nvSpPr>
        <p:spPr>
          <a:xfrm>
            <a:off x="5181600" y="41783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五轴CNC精密成型</a:t>
            </a:r>
            <a:endParaRPr lang="en-US" sz="1100"/>
          </a:p>
        </p:txBody>
      </p:sp>
      <p:sp>
        <p:nvSpPr>
          <p:cNvPr id="17" name="AutoShape 17"/>
          <p:cNvSpPr/>
          <p:nvPr>
            <p:custDataLst>
              <p:tags r:id="rId19"/>
            </p:custDataLst>
          </p:nvPr>
        </p:nvSpPr>
        <p:spPr>
          <a:xfrm>
            <a:off x="4762500" y="4523740"/>
            <a:ext cx="3238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采用先进五轴联动加工技术，实现复杂阶梯、斜面及微孔结构一次成型，尺寸精度达微米级，确保批次间高度一致。</a:t>
            </a:r>
            <a:endParaRPr lang="en-US" sz="1100"/>
          </a:p>
        </p:txBody>
      </p:sp>
      <p:sp>
        <p:nvSpPr>
          <p:cNvPr id="18" name="AutoShape 18"/>
          <p:cNvSpPr/>
          <p:nvPr>
            <p:custDataLst>
              <p:tags r:id="rId20"/>
            </p:custDataLst>
          </p:nvPr>
        </p:nvSpPr>
        <p:spPr>
          <a:xfrm>
            <a:off x="8191500" y="40005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382000" y="4191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>
            <p:custDataLst>
              <p:tags r:id="rId24"/>
            </p:custDataLst>
          </p:nvPr>
        </p:nvSpPr>
        <p:spPr>
          <a:xfrm>
            <a:off x="8801100" y="41783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耐强等离子侵蚀</a:t>
            </a:r>
            <a:endParaRPr lang="en-US" sz="1100"/>
          </a:p>
        </p:txBody>
      </p:sp>
      <p:sp>
        <p:nvSpPr>
          <p:cNvPr id="21" name="AutoShape 21"/>
          <p:cNvSpPr/>
          <p:nvPr>
            <p:custDataLst>
              <p:tags r:id="rId25"/>
            </p:custDataLst>
          </p:nvPr>
        </p:nvSpPr>
        <p:spPr>
          <a:xfrm>
            <a:off x="8382000" y="4523740"/>
            <a:ext cx="3238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具备卓越的化学惰性，可耐受氟基、氯基等强腐蚀性刻蚀气体长期轰击，使用寿命满足量产周期，大幅降低停机损耗。</a:t>
            </a:r>
            <a:endParaRPr lang="en-US" sz="110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61365" y="1881505"/>
            <a:ext cx="3303270" cy="287083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生产工艺 / Manufacturing Process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我们拥有从硅棒到成品的全链路自主生产能力，通过标准化、自动化的生产流程，严格把控每一个关键环节，确保产品性能的一致性与卓越品质。</a:t>
            </a:r>
            <a:endParaRPr lang="en-US" sz="15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8401" b="18401"/>
          <a:stretch>
            <a:fillRect/>
          </a:stretch>
        </p:blipFill>
        <p:spPr>
          <a:xfrm>
            <a:off x="762000" y="2413000"/>
            <a:ext cx="5215890" cy="2286000"/>
          </a:xfrm>
          <a:prstGeom prst="roundRect">
            <a:avLst>
              <a:gd name="adj" fmla="val 7500"/>
            </a:avLst>
          </a:prstGeom>
          <a:noFill/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2465" b="12465"/>
          <a:stretch>
            <a:fillRect/>
          </a:stretch>
        </p:blipFill>
        <p:spPr>
          <a:xfrm>
            <a:off x="6261100" y="2412365"/>
            <a:ext cx="5168900" cy="2286635"/>
          </a:xfrm>
          <a:prstGeom prst="roundRect">
            <a:avLst>
              <a:gd name="adj" fmla="val 7500"/>
            </a:avLst>
          </a:prstGeom>
          <a:noFill/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>
            <p:custDataLst>
              <p:tags r:id="rId4"/>
            </p:custDataLst>
          </p:nvPr>
        </p:nvSpPr>
        <p:spPr>
          <a:xfrm>
            <a:off x="762000" y="4953000"/>
            <a:ext cx="2633345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>
            <p:custDataLst>
              <p:tags r:id="rId5"/>
            </p:custDataLst>
          </p:nvPr>
        </p:nvSpPr>
        <p:spPr>
          <a:xfrm>
            <a:off x="889000" y="5034280"/>
            <a:ext cx="22225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长晶制造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万级洁净车间内，采用直拉法或区熔法，培育高纯度、低缺陷的单晶硅棒，奠定坚实的材料基础。</a:t>
            </a:r>
            <a:endParaRPr lang="en-US" sz="12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6"/>
            </p:custDataLst>
          </p:nvPr>
        </p:nvSpPr>
        <p:spPr>
          <a:xfrm>
            <a:off x="3307080" y="4953000"/>
            <a:ext cx="265684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>
            <p:custDataLst>
              <p:tags r:id="rId7"/>
            </p:custDataLst>
          </p:nvPr>
        </p:nvSpPr>
        <p:spPr>
          <a:xfrm>
            <a:off x="3581400" y="5016500"/>
            <a:ext cx="22225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精密加工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引入五轴CNC数控系统，实现微米级切割与成型，严格控制几何公差，保障器件结构的精准度。</a:t>
            </a:r>
            <a:endParaRPr lang="en-US" sz="12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8"/>
            </p:custDataLst>
          </p:nvPr>
        </p:nvSpPr>
        <p:spPr>
          <a:xfrm>
            <a:off x="6219825" y="4953000"/>
            <a:ext cx="2626995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>
            <p:custDataLst>
              <p:tags r:id="rId9"/>
            </p:custDataLst>
          </p:nvPr>
        </p:nvSpPr>
        <p:spPr>
          <a:xfrm>
            <a:off x="6362700" y="4999990"/>
            <a:ext cx="2327275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研磨抛光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采用化学机械抛光(CMP)工艺，将表面粗糙度降至纳米级，打造超光滑镜面，提升表面完整性。</a:t>
            </a:r>
            <a:endParaRPr lang="en-US" sz="12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10"/>
            </p:custDataLst>
          </p:nvPr>
        </p:nvSpPr>
        <p:spPr>
          <a:xfrm>
            <a:off x="8926830" y="4953000"/>
            <a:ext cx="250317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11"/>
            </p:custDataLst>
          </p:nvPr>
        </p:nvSpPr>
        <p:spPr>
          <a:xfrm>
            <a:off x="9102725" y="4977130"/>
            <a:ext cx="228092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超净封装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在百级无尘环境中完成清洗、干燥与真空密封，彻底去除微颗粒，确保产品洁净与长期稳定。</a:t>
            </a:r>
            <a:endParaRPr lang="en-US" sz="12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适配范围 / Application Scope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894" b="1894"/>
          <a:stretch>
            <a:fillRect/>
          </a:stretch>
        </p:blipFill>
        <p:spPr>
          <a:xfrm>
            <a:off x="762000" y="2159000"/>
            <a:ext cx="4318000" cy="2413000"/>
          </a:xfrm>
          <a:prstGeom prst="roundRect">
            <a:avLst>
              <a:gd name="adj" fmla="val 6315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826000"/>
            <a:ext cx="431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我们的产品凭借高度兼容性与灵活的定制能力，为不同规格的晶圆生产提供稳定可靠的技术支持，实现从设备对接、工艺适配到产线升级的全方位覆盖，助力半导体制造的高效与创新。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5461000" y="2032000"/>
            <a:ext cx="6223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1500" y="2222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6223000" y="22225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全球顶尖设备兼容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6223000" y="2667000"/>
            <a:ext cx="533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无缝对接 TEL、AMAT、Lam Research 等国际巨头，以及北方华创、中微等国内领军企业设备，确保产线高效集成与稳定运行。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9"/>
            </p:custDataLst>
          </p:nvPr>
        </p:nvSpPr>
        <p:spPr>
          <a:xfrm>
            <a:off x="5461000" y="3556000"/>
            <a:ext cx="6223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1500" y="3746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>
            <p:custDataLst>
              <p:tags r:id="rId13"/>
            </p:custDataLst>
          </p:nvPr>
        </p:nvSpPr>
        <p:spPr>
          <a:xfrm>
            <a:off x="6223000" y="37465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全品类制造工艺支持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14"/>
            </p:custDataLst>
          </p:nvPr>
        </p:nvSpPr>
        <p:spPr>
          <a:xfrm>
            <a:off x="6223000" y="4191000"/>
            <a:ext cx="533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深度适配逻辑芯片、存储芯片、功率半导体、MEMS及先进封装干法刻蚀等关键环节，满足多样化工艺的严苛技术要求。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5"/>
            </p:custDataLst>
          </p:nvPr>
        </p:nvSpPr>
        <p:spPr>
          <a:xfrm>
            <a:off x="5461000" y="5080000"/>
            <a:ext cx="6223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51500" y="52705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>
            <p:custDataLst>
              <p:tags r:id="rId19"/>
            </p:custDataLst>
          </p:nvPr>
        </p:nvSpPr>
        <p:spPr>
          <a:xfrm>
            <a:off x="6223000" y="52705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多规格晶圆灵活适配</a:t>
            </a:r>
            <a:endParaRPr lang="en-US" sz="1100"/>
          </a:p>
        </p:txBody>
      </p:sp>
      <p:sp>
        <p:nvSpPr>
          <p:cNvPr id="17" name="AutoShape 17"/>
          <p:cNvSpPr/>
          <p:nvPr>
            <p:custDataLst>
              <p:tags r:id="rId20"/>
            </p:custDataLst>
          </p:nvPr>
        </p:nvSpPr>
        <p:spPr>
          <a:xfrm>
            <a:off x="6223000" y="5715000"/>
            <a:ext cx="533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完美支持 8英寸(200mm)与12英寸</a:t>
            </a:r>
            <a:r>
              <a:rPr lang="zh-CN" alt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以上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(300mm)主流晶圆产线，并具备面向未来更大规格产品的定制开发与平滑升级能力。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服务与支持 / Service &amp; Support (I)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317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洁净操作规范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413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操作需在千级或百级洁净环境下进行，全程佩戴无尘手套与口罩，严禁裸手触碰加工表面，杜绝微颗粒污染风险。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18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508500" y="1968500"/>
            <a:ext cx="317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装配前核对匹配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08500" y="2413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安装前仔细核对零件编号、几何尺寸及定位孔位，确认与腔体配件规格完全匹配，避免因型号不符造成装配隐患。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874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064500" y="1968500"/>
            <a:ext cx="317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标准装配工艺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64500" y="2413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严格控制锁紧力矩，防止硅件因应力集中产生崩裂；彻底清洁密封接触面，确保无异物残留，保障腔体气密性。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127500"/>
            <a:ext cx="5397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52500" y="4318000"/>
            <a:ext cx="5016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工艺验证与量产准入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4762500"/>
            <a:ext cx="501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上机后需依次执行腔体预刻蚀、颗粒基线校准及工艺跑片验证，待刻蚀均匀性、颗粒数等核心指标达标后，方可正式投入量产，确保产品良率稳定。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86500" y="4127500"/>
            <a:ext cx="5397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1D5D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77000" y="4318000"/>
            <a:ext cx="5016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全生命周期监测与维护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4762500"/>
            <a:ext cx="501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定期检测部件厚度变化及表面腐蚀、磨损程度，建立维护台账；当指标达到更换阈值或出现崩边、裂纹等异常损伤时，需立即停机更换，防止影响工艺稳定性及造成设备损伤。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服务与支持 / Service &amp; Support (II)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286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3B82F6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603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748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储存条件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429000"/>
            <a:ext cx="28702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存放于恒温恒湿（18-26℃，40%-60%RH）的洁净级仓库内，采用真空PE袋密封保存，避免光照直射与粉尘污染，从源头确保产品性能稳定。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94200" y="2286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3942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8B5CF6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603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070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运输要求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482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48200" y="3429000"/>
            <a:ext cx="28702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全程采用加厚防震缓冲材料填充包裹，轻拿轻放防止剧烈震动；严禁与油污、腐蚀性化学品混装运输，避免接触尖锐物造成包装破损与二次污染。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26400" y="2286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264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EC4899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80400" y="2603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392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保质期限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2804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80400" y="3429000"/>
            <a:ext cx="28702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未开封状态下产品保质期为12个月；开封后建议在30日内上机调试使用，以保障最佳使用效果与系统运行的可靠性。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969000"/>
            <a:ext cx="10668000" cy="508000"/>
          </a:xfrm>
          <a:prstGeom prst="roundRect">
            <a:avLst>
              <a:gd name="adj" fmla="val 0"/>
            </a:avLst>
          </a:prstGeom>
          <a:solidFill>
            <a:srgbClr val="1F293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889000" y="60706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💡 专业保障：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标准化的仓储物流体系与严格的品控管理，为每一批次产品的品质保驾护航，确保交付零风险。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服务与支持 / Service &amp; Support (III)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349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29210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全项出厂检测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3486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683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实施外观无损、表面精度、精密尺寸及电学性能的四维全检。每一件出厂产品均通过严苛测试，确保零缺陷交付，从源头保障产品可靠性。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349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660900" y="29210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痕量杂质管控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60914" y="3486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60900" y="3683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引入高精度质谱设备进行原材料及成品的随机抽检，对痕量金属杂质进行定量分析。执行远严于行业标准的杂质限值，确保材料纯度。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518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1F293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3495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305800" y="29210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质保与权威认证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5211">
            <a:off x="8305814" y="3486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F2937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305800" y="3683000"/>
            <a:ext cx="28702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随货附带详细的出厂检测报告(COA)，数据真实可追溯。支持客户指定的第三方权威检测机构进行复检，为产品质量提供双重背书。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5245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1F2937">
              <a:alpha val="8000"/>
            </a:srgbClr>
          </a:solidFill>
          <a:ln cap="flat" cmpd="sng">
            <a:solidFill>
              <a:srgbClr val="0E141E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5803900"/>
            <a:ext cx="254000" cy="254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397000" y="5689600"/>
            <a:ext cx="10033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重要提示：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硅属于脆性半导体材料，在运输和使用过程中需避免剧烈撞击或表面划伤，细微损伤可能影响最终良率。更换耗材后，建议重新校准工艺参数以达到最佳性能。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服务与支持 / Service &amp; Support (IV)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26035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>
            <p:custDataLst>
              <p:tags r:id="rId6"/>
            </p:custDataLst>
          </p:nvPr>
        </p:nvSpPr>
        <p:spPr>
          <a:xfrm>
            <a:off x="1574800" y="2641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定制服务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1016000" y="303911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提供图纸定制、逆向测绘及旧件复刻等个性化制造服务。针对老旧设备配件缺失、非标准件需求，实现精准匹配与快速生产，解决设备维护与升级的后顾之忧。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43942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48200" y="26035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12"/>
            </p:custDataLst>
          </p:nvPr>
        </p:nvSpPr>
        <p:spPr>
          <a:xfrm>
            <a:off x="5207000" y="2641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技术支持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13"/>
            </p:custDataLst>
          </p:nvPr>
        </p:nvSpPr>
        <p:spPr>
          <a:xfrm>
            <a:off x="4648200" y="302768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提供现场安装调试指导与工艺协作支持，开通7×24小时专属技术咨询通道。专业工程师团队随时响应，快速解决技术难题，确保设备稳定运行与生产顺畅。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4"/>
            </p:custDataLst>
          </p:nvPr>
        </p:nvSpPr>
        <p:spPr>
          <a:xfrm>
            <a:off x="80264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80400" y="2603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8"/>
            </p:custDataLst>
          </p:nvPr>
        </p:nvSpPr>
        <p:spPr>
          <a:xfrm>
            <a:off x="8839200" y="2641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质量承诺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9"/>
            </p:custDataLst>
          </p:nvPr>
        </p:nvSpPr>
        <p:spPr>
          <a:xfrm>
            <a:off x="8280400" y="287909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建立全流程生产记录，实现质量追溯。严格履行退换或返工承诺，并提供终身维护支持。定期回访与设备巡检，为产品全生命周期保驾护航。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78500"/>
            <a:ext cx="10642600" cy="609600"/>
          </a:xfrm>
          <a:prstGeom prst="roundRect">
            <a:avLst>
              <a:gd name="adj" fmla="val 0"/>
            </a:avLst>
          </a:prstGeom>
          <a:solidFill>
            <a:srgbClr val="1F293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89000" y="5892800"/>
            <a:ext cx="10388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500" spc="200">
                <a:solidFill>
                  <a:schemeClr val="tx1">
                    <a:lumMod val="75000"/>
                    <a:lumOff val="25000"/>
                    <a:alpha val="94902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以极致纯度与精密结构，打造半导体制造的核心基石</a:t>
            </a:r>
            <a:endParaRPr lang="en-US" sz="1500" b="0" i="0" u="none" strike="noStrike" spc="200">
              <a:solidFill>
                <a:schemeClr val="tx1">
                  <a:lumMod val="75000"/>
                  <a:lumOff val="25000"/>
                  <a:alpha val="94902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2"/>
          <p:cNvSpPr/>
          <p:nvPr/>
        </p:nvSpPr>
        <p:spPr>
          <a:xfrm>
            <a:off x="0" y="10668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alpha val="30000"/>
            </a:scheme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 </a:t>
            </a:r>
            <a:r>
              <a:rPr lang="zh-CN" alt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客户及市场定位</a:t>
            </a: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/ Service &amp; Support (IV)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1"/>
            </p:custDataLst>
          </p:nvPr>
        </p:nvSpPr>
        <p:spPr>
          <a:xfrm>
            <a:off x="1184910" y="2286000"/>
            <a:ext cx="4735195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8575" cap="flat" cmpd="dbl">
            <a:solidFill>
              <a:schemeClr val="accent1">
                <a:shade val="50000"/>
              </a:scheme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2843530" y="2641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</a:t>
            </a:r>
            <a:r>
              <a:rPr lang="zh-CN" alt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已服务</a:t>
            </a:r>
            <a:r>
              <a:rPr lang="zh-CN" alt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</a:t>
            </a:r>
            <a:endParaRPr lang="zh-CN" altLang="en-US" sz="1800" b="1" i="0" u="none" strike="noStrike">
              <a:solidFill>
                <a:srgbClr val="1F2937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3"/>
            </p:custDataLst>
          </p:nvPr>
        </p:nvSpPr>
        <p:spPr>
          <a:xfrm>
            <a:off x="1594485" y="2890520"/>
            <a:ext cx="392176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5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目前已为国内北方华创、中微半导体中芯国际、长鑫存储及刻蚀硅部件精加工的中间商提供产销一体化服务；同时对海外行业龙头企业，如</a:t>
            </a:r>
            <a:r>
              <a:rPr lang="en-US" altLang="zh-CN" sz="15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SKY</a:t>
            </a:r>
            <a:r>
              <a:rPr lang="zh-CN" altLang="en-US" sz="15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海力士、三星</a:t>
            </a:r>
            <a:r>
              <a:rPr lang="zh-CN" altLang="en-US" sz="15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电子等同步商务洽谈中</a:t>
            </a:r>
            <a:r>
              <a:rPr lang="zh-CN" alt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zh-CN" altLang="en-US" sz="14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6339840" y="2286000"/>
            <a:ext cx="4712335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8575" cap="flat" cmpd="dbl">
            <a:solidFill>
              <a:schemeClr val="accent1">
                <a:shade val="50000"/>
              </a:scheme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7904480" y="2641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</a:t>
            </a:r>
            <a:r>
              <a:rPr lang="zh-CN" alt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未来市场</a:t>
            </a:r>
            <a:r>
              <a:rPr lang="zh-CN" alt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定位</a:t>
            </a:r>
            <a:endParaRPr lang="zh-CN" altLang="en-US" sz="1800" b="1" i="0" u="none" strike="noStrike">
              <a:solidFill>
                <a:srgbClr val="1F2937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6"/>
            </p:custDataLst>
          </p:nvPr>
        </p:nvSpPr>
        <p:spPr>
          <a:xfrm>
            <a:off x="6835140" y="2781935"/>
            <a:ext cx="3917950" cy="17735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以客户需求为核心，打造“定制+支持+保障”的全链条服务体系，为</a:t>
            </a:r>
            <a:r>
              <a:rPr lang="zh-CN" alt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刻蚀端</a:t>
            </a:r>
            <a:r>
              <a:rPr lang="en-US" sz="1500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的生产运营提供坚实后盾。</a:t>
            </a:r>
            <a:endParaRPr lang="en-US" sz="1500"/>
          </a:p>
        </p:txBody>
      </p:sp>
      <p:sp>
        <p:nvSpPr>
          <p:cNvPr id="17" name="AutoShape 17"/>
          <p:cNvSpPr/>
          <p:nvPr/>
        </p:nvSpPr>
        <p:spPr>
          <a:xfrm>
            <a:off x="889000" y="5892800"/>
            <a:ext cx="10388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43586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感谢聆听</a:t>
            </a:r>
            <a:endParaRPr lang="en-US" sz="36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  <a:defRPr/>
            </a:pPr>
            <a:r>
              <a:rPr lang="en-US" sz="2000">
                <a:solidFill>
                  <a:schemeClr val="bg1"/>
                </a:solidFill>
              </a:rPr>
              <a:t>Your support will be appreciated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5" name="AutoShape 5"/>
          <p:cNvSpPr/>
          <p:nvPr/>
        </p:nvSpPr>
        <p:spPr>
          <a:xfrm flipV="1">
            <a:off x="2764790" y="5544820"/>
            <a:ext cx="6949440" cy="76200"/>
          </a:xfrm>
          <a:prstGeom prst="roundRect">
            <a:avLst>
              <a:gd name="adj" fmla="val 0"/>
            </a:avLst>
          </a:prstGeom>
          <a:solidFill>
            <a:srgbClr val="4ADBC1">
              <a:alpha val="100000"/>
            </a:srgbClr>
          </a:solidFill>
          <a:ln cap="flat" cmpd="sng">
            <a:solidFill>
              <a:srgbClr val="2EC2A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5651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北京中晶创芯半导体科技有限公司</a:t>
            </a:r>
            <a:endParaRPr lang="en-US" sz="1600" b="1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>
                <a:solidFill>
                  <a:schemeClr val="bg1"/>
                </a:solidFill>
              </a:rPr>
              <a:t>Beijing Jonkin Silicon Technology Co Ltd.,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4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5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6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7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8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9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0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1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2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3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4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5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6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7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8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19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0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1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2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3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4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5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6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7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8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29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0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1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2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3.xml><?xml version="1.0" encoding="utf-8"?>
<p:tagLst xmlns:p="http://schemas.openxmlformats.org/presentationml/2006/main">
  <p:tag name="KSO_WM_DIAGRAM_VIRTUALLY_FRAME" val="{&quot;height&quot;:392.65,&quot;left&quot;:60,&quot;top&quot;:116.5,&quot;width&quot;:840}"/>
</p:tagLst>
</file>

<file path=ppt/tags/tag34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35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36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37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38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39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40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41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42.xml><?xml version="1.0" encoding="utf-8"?>
<p:tagLst xmlns:p="http://schemas.openxmlformats.org/presentationml/2006/main">
  <p:tag name="KSO_WM_DIAGRAM_VIRTUALLY_FRAME" val="{&quot;height&quot;:253.8,&quot;left&quot;:450,&quot;top&quot;:241.2,&quot;width&quot;:460}"/>
</p:tagLst>
</file>

<file path=ppt/tags/tag43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4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5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6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7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8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49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0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1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2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3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4.xml><?xml version="1.0" encoding="utf-8"?>
<p:tagLst xmlns:p="http://schemas.openxmlformats.org/presentationml/2006/main">
  <p:tag name="KSO_WM_DIAGRAM_VIRTUALLY_FRAME" val="{&quot;height&quot;:290,&quot;left&quot;:60,&quot;top&quot;:195,&quot;width&quot;:842.6}"/>
</p:tagLst>
</file>

<file path=ppt/tags/tag55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56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57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58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59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0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1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2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3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4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5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6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7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8.xml><?xml version="1.0" encoding="utf-8"?>
<p:tagLst xmlns:p="http://schemas.openxmlformats.org/presentationml/2006/main">
  <p:tag name="KSO_WM_DIAGRAM_VIRTUALLY_FRAME" val="{&quot;height&quot;:298.85,&quot;left&quot;:60,&quot;top&quot;:186.15,&quot;width&quot;:840}"/>
</p:tagLst>
</file>

<file path=ppt/tags/tag69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0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1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2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3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4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5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6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7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8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79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80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81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82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83.xml><?xml version="1.0" encoding="utf-8"?>
<p:tagLst xmlns:p="http://schemas.openxmlformats.org/presentationml/2006/main">
  <p:tag name="KSO_WM_DIAGRAM_VIRTUALLY_FRAME" val="{&quot;height&quot;:235,&quot;left&quot;:60,&quot;top&quot;:240,&quot;width&quot;:840}"/>
</p:tagLst>
</file>

<file path=ppt/tags/tag84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85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86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87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88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89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0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1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2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3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4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5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6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7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8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99.xml><?xml version="1.0" encoding="utf-8"?>
<p:tagLst xmlns:p="http://schemas.openxmlformats.org/presentationml/2006/main">
  <p:tag name="KSO_WM_DIAGRAM_VIRTUALLY_FRAME" val="{&quot;height&quot;:285,&quot;left&quot;:60,&quot;top&quot;:140,&quot;width&quot;:840}"/>
</p:tagLst>
</file>

<file path=ppt/tags/tag100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1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2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3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4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5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6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7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8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09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0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1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2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3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4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5.xml><?xml version="1.0" encoding="utf-8"?>
<p:tagLst xmlns:p="http://schemas.openxmlformats.org/presentationml/2006/main">
  <p:tag name="KSO_WM_DIAGRAM_VIRTUALLY_FRAME" val="{&quot;height&quot;:300,&quot;left&quot;:360,&quot;top&quot;:150,&quot;width&quot;:570}"/>
</p:tagLst>
</file>

<file path=ppt/tags/tag116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17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18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19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20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21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22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23.xml><?xml version="1.0" encoding="utf-8"?>
<p:tagLst xmlns:p="http://schemas.openxmlformats.org/presentationml/2006/main">
  <p:tag name="KSO_WM_DIAGRAM_VIRTUALLY_FRAME" val="{&quot;height&quot;:183.55,&quot;left&quot;:60,&quot;top&quot;:390,&quot;width&quot;:840}"/>
</p:tagLst>
</file>

<file path=ppt/tags/tag124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25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26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27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28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29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0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1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2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3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4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5.xml><?xml version="1.0" encoding="utf-8"?>
<p:tagLst xmlns:p="http://schemas.openxmlformats.org/presentationml/2006/main">
  <p:tag name="KSO_WM_DIAGRAM_VIRTUALLY_FRAME" val="{&quot;height&quot;:350,&quot;left&quot;:430,&quot;top&quot;:160,&quot;width&quot;:490}"/>
</p:tagLst>
</file>

<file path=ppt/tags/tag136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37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38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39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0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1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2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3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4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5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6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7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8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49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50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51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52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ags/tag153.xml><?xml version="1.0" encoding="utf-8"?>
<p:tagLst xmlns:p="http://schemas.openxmlformats.org/presentationml/2006/main">
  <p:tag name="KSO_WM_DIAGRAM_VIRTUALLY_FRAME" val="{&quot;height&quot;:250,&quot;left&quot;:60,&quot;top&quot;:180,&quot;width&quot;:838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5101</Words>
  <Application>WPS 演示</Application>
  <PresentationFormat/>
  <Paragraphs>286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张先生</cp:lastModifiedBy>
  <cp:revision>18</cp:revision>
  <dcterms:created xsi:type="dcterms:W3CDTF">2026-08-14T07:52:00Z</dcterms:created>
  <dcterms:modified xsi:type="dcterms:W3CDTF">2026-08-14T13:53:01Z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{"Label":"1","ContentProducer":"001191110102MACQD9K64010000","ProduceID":"7673785565950626792","ReservedCode1":"","ContentPropagator":"","PropagateID":"","ReservedCode2":""}</vt:lpwstr>
  </property>
  <property fmtid="{D5CDD505-2E9C-101B-9397-08002B2CF9AE}" pid="3" name="KSOProductBuildVer">
    <vt:lpwstr>2052-12.1.0.28043</vt:lpwstr>
  </property>
  <property fmtid="{D5CDD505-2E9C-101B-9397-08002B2CF9AE}" pid="4" name="ICV">
    <vt:lpwstr>9B2726D119F94D34AF5870BDB24A43B4_13</vt:lpwstr>
  </property>
</Properties>
</file>